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156_38FB6ABE.xml" ContentType="application/vnd.ms-powerpoint.comments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18"/>
  </p:notesMasterIdLst>
  <p:handoutMasterIdLst>
    <p:handoutMasterId r:id="rId19"/>
  </p:handoutMasterIdLst>
  <p:sldIdLst>
    <p:sldId id="332" r:id="rId7"/>
    <p:sldId id="335" r:id="rId8"/>
    <p:sldId id="336" r:id="rId9"/>
    <p:sldId id="337" r:id="rId10"/>
    <p:sldId id="339" r:id="rId11"/>
    <p:sldId id="340" r:id="rId12"/>
    <p:sldId id="341" r:id="rId13"/>
    <p:sldId id="343" r:id="rId14"/>
    <p:sldId id="342" r:id="rId15"/>
    <p:sldId id="344" r:id="rId16"/>
    <p:sldId id="321" r:id="rId17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29347B4-D993-4DCE-BA79-F5ED0535AACF}">
          <p14:sldIdLst>
            <p14:sldId id="332"/>
            <p14:sldId id="335"/>
            <p14:sldId id="336"/>
            <p14:sldId id="337"/>
            <p14:sldId id="339"/>
            <p14:sldId id="340"/>
            <p14:sldId id="341"/>
            <p14:sldId id="343"/>
            <p14:sldId id="342"/>
            <p14:sldId id="344"/>
            <p14:sldId id="321"/>
          </p14:sldIdLst>
        </p14:section>
        <p14:section name="Untitled Section" id="{9AA1E88E-94C0-4F5F-B9A2-F7A6E7A42ED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9314F0-7D1E-4114-B727-B86577097CE5}" v="7" dt="2022-03-17T09:43:15.975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3184"/>
  </p:normalViewPr>
  <p:slideViewPr>
    <p:cSldViewPr snapToGrid="0">
      <p:cViewPr varScale="1">
        <p:scale>
          <a:sx n="69" d="100"/>
          <a:sy n="69" d="100"/>
        </p:scale>
        <p:origin x="39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microsoft.com/office/2015/10/relationships/revisionInfo" Target="revisionInfo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heme" Target="theme/theme1.xml"/></Relationships>
</file>

<file path=ppt/comments/modernComment_156_38FB6AB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855EFEA-E7FE-4E76-A09B-AD340995D655}" authorId="{00000000-0000-0000-0000-000000000000}" created="2022-03-17T09:42:08.89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956000958" sldId="342"/>
      <ac:picMk id="8" creationId="{AC85A1CB-F26E-4CE1-A096-B64976A3287B}"/>
    </ac:deMkLst>
    <p188:txBody>
      <a:bodyPr/>
      <a:lstStyle/>
      <a:p>
        <a:r>
          <a:rPr lang="en-GB"/>
          <a:t>Update image to match current file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3/17/2022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3/17/2022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6274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the concept of the global goals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3809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Discuss why this target is important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8304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47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to students that a node is any device that is connected to a network. When</a:t>
            </a:r>
            <a:r>
              <a:rPr lang="en-US" baseline="0" dirty="0"/>
              <a:t> a node wishes to access the Internet, it is connecting to a different type of network. It will therefore connect to a Gateway. A gateway is also a node, but it is one that is used to connect to a different type of network, in this example the Internet.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0119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3101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8392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Provide the worksheet to </a:t>
            </a:r>
            <a:r>
              <a:rPr lang="en-GB"/>
              <a:t>the learners.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0653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0139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9411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8001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9641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8234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083193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7910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12763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48892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069481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4672439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3595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2266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17401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172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142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7813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9032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24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99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268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09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541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707189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3412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6_38FB6ABE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9606" y="2408816"/>
            <a:ext cx="5045507" cy="1556425"/>
          </a:xfrm>
        </p:spPr>
        <p:txBody>
          <a:bodyPr/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IoT Tree Protector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4D31A8-AF7F-4B9E-8555-2D52D03404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14142" y="1347909"/>
            <a:ext cx="4268207" cy="289871"/>
          </a:xfrm>
        </p:spPr>
        <p:txBody>
          <a:bodyPr/>
          <a:lstStyle/>
          <a:p>
            <a:r>
              <a:rPr lang="en-GB" dirty="0"/>
              <a:t>Lesson 19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142" y="5987903"/>
            <a:ext cx="4280971" cy="6227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0D76B6FB-D159-4DB1-89EC-935DD6BDE2E2}"/>
              </a:ext>
            </a:extLst>
          </p:cNvPr>
          <p:cNvSpPr txBox="1">
            <a:spLocks/>
          </p:cNvSpPr>
          <p:nvPr/>
        </p:nvSpPr>
        <p:spPr>
          <a:xfrm>
            <a:off x="757505" y="1364248"/>
            <a:ext cx="10133095" cy="55848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 kern="1200" spc="-5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6pPr>
            <a:lvl7pPr marL="9144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7pPr>
            <a:lvl8pPr marL="13716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8pPr>
            <a:lvl9pPr marL="18288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9pPr>
          </a:lstStyle>
          <a:p>
            <a:r>
              <a:rPr lang="en-GB" dirty="0"/>
              <a:t>Success criteria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46F156-4E77-47B0-B715-9F21DF101EEB}"/>
              </a:ext>
            </a:extLst>
          </p:cNvPr>
          <p:cNvSpPr txBox="1"/>
          <p:nvPr/>
        </p:nvSpPr>
        <p:spPr>
          <a:xfrm>
            <a:off x="668296" y="1364248"/>
            <a:ext cx="911993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505555"/>
                </a:solidFill>
              </a:rPr>
              <a:t>Can be attached to a tree securely </a:t>
            </a:r>
          </a:p>
          <a:p>
            <a:pPr marL="457200" indent="-457200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505555"/>
                </a:solidFill>
              </a:rPr>
              <a:t>Alerts the authorities if the tree is cut down</a:t>
            </a:r>
          </a:p>
          <a:p>
            <a:pPr marL="457200" lvl="2" indent="-457200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505555"/>
                </a:solidFill>
              </a:rPr>
              <a:t>Gives the authorities the location of the fallen tree</a:t>
            </a:r>
            <a:endParaRPr lang="en-GB" sz="3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AC66-C4DD-4600-85BE-ADC0B0027746}"/>
              </a:ext>
            </a:extLst>
          </p:cNvPr>
          <p:cNvGrpSpPr/>
          <p:nvPr/>
        </p:nvGrpSpPr>
        <p:grpSpPr>
          <a:xfrm>
            <a:off x="9417512" y="185791"/>
            <a:ext cx="2332710" cy="6125799"/>
            <a:chOff x="1594183" y="1955129"/>
            <a:chExt cx="1233238" cy="323853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38B82C4-0883-4769-A6A3-D5F976947060}"/>
                </a:ext>
              </a:extLst>
            </p:cNvPr>
            <p:cNvGrpSpPr/>
            <p:nvPr/>
          </p:nvGrpSpPr>
          <p:grpSpPr>
            <a:xfrm>
              <a:off x="1594183" y="1955129"/>
              <a:ext cx="1233238" cy="3238537"/>
              <a:chOff x="1251284" y="1780674"/>
              <a:chExt cx="553453" cy="1453392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5E12FE-D7FD-4DD0-AA7D-124159A552D5}"/>
                  </a:ext>
                </a:extLst>
              </p:cNvPr>
              <p:cNvSpPr/>
              <p:nvPr/>
            </p:nvSpPr>
            <p:spPr>
              <a:xfrm>
                <a:off x="1479884" y="2488108"/>
                <a:ext cx="96253" cy="745958"/>
              </a:xfrm>
              <a:prstGeom prst="rect">
                <a:avLst/>
              </a:prstGeom>
              <a:solidFill>
                <a:srgbClr val="99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" name="Isosceles Triangle 10">
                <a:extLst>
                  <a:ext uri="{FF2B5EF4-FFF2-40B4-BE49-F238E27FC236}">
                    <a16:creationId xmlns:a16="http://schemas.microsoft.com/office/drawing/2014/main" id="{B62A20A7-0E04-4A10-B01B-0A2427EE5FD5}"/>
                  </a:ext>
                </a:extLst>
              </p:cNvPr>
              <p:cNvSpPr/>
              <p:nvPr/>
            </p:nvSpPr>
            <p:spPr>
              <a:xfrm>
                <a:off x="1251284" y="1780674"/>
                <a:ext cx="553453" cy="926431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9" name="Picture 2" descr="Image result for microbit">
              <a:extLst>
                <a:ext uri="{FF2B5EF4-FFF2-40B4-BE49-F238E27FC236}">
                  <a16:creationId xmlns:a16="http://schemas.microsoft.com/office/drawing/2014/main" id="{033360AE-0482-4A16-9318-F42CD50648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9443" y="3224681"/>
              <a:ext cx="702717" cy="5790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2751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8B0986-9286-4121-8D7B-12B27F4F5F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34" b="9417"/>
          <a:stretch/>
        </p:blipFill>
        <p:spPr>
          <a:xfrm>
            <a:off x="783142" y="135924"/>
            <a:ext cx="10598727" cy="598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439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D18821-6034-4FEC-B894-B63A7ABA7A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7127" y="1404938"/>
            <a:ext cx="9037494" cy="359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873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0D76B6FB-D159-4DB1-89EC-935DD6BDE2E2}"/>
              </a:ext>
            </a:extLst>
          </p:cNvPr>
          <p:cNvSpPr txBox="1">
            <a:spLocks/>
          </p:cNvSpPr>
          <p:nvPr/>
        </p:nvSpPr>
        <p:spPr>
          <a:xfrm>
            <a:off x="824412" y="1364248"/>
            <a:ext cx="10133095" cy="55848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 kern="1200" spc="-5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6pPr>
            <a:lvl7pPr marL="9144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7pPr>
            <a:lvl8pPr marL="13716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8pPr>
            <a:lvl9pPr marL="18288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9pPr>
          </a:lstStyle>
          <a:p>
            <a:r>
              <a:rPr lang="en-GB" dirty="0"/>
              <a:t>Success criteria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46F156-4E77-47B0-B715-9F21DF101EEB}"/>
              </a:ext>
            </a:extLst>
          </p:cNvPr>
          <p:cNvSpPr txBox="1"/>
          <p:nvPr/>
        </p:nvSpPr>
        <p:spPr>
          <a:xfrm>
            <a:off x="738585" y="1655092"/>
            <a:ext cx="917306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505555"/>
                </a:solidFill>
              </a:rPr>
              <a:t>Can be attached to a tree securely </a:t>
            </a:r>
          </a:p>
          <a:p>
            <a:pPr marL="457200" indent="-45720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505555"/>
                </a:solidFill>
              </a:rPr>
              <a:t>Alerts the authorities if the tree is cut down</a:t>
            </a:r>
          </a:p>
          <a:p>
            <a:pPr marL="457200" lvl="2" indent="-45720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505555"/>
                </a:solidFill>
              </a:rPr>
              <a:t>Gives the authorities the location of the fallen tree</a:t>
            </a:r>
            <a:endParaRPr lang="en-GB" sz="3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AC66-C4DD-4600-85BE-ADC0B0027746}"/>
              </a:ext>
            </a:extLst>
          </p:cNvPr>
          <p:cNvGrpSpPr/>
          <p:nvPr/>
        </p:nvGrpSpPr>
        <p:grpSpPr>
          <a:xfrm>
            <a:off x="9724190" y="294977"/>
            <a:ext cx="2159846" cy="5671851"/>
            <a:chOff x="1594183" y="1955129"/>
            <a:chExt cx="1233238" cy="323853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38B82C4-0883-4769-A6A3-D5F976947060}"/>
                </a:ext>
              </a:extLst>
            </p:cNvPr>
            <p:cNvGrpSpPr/>
            <p:nvPr/>
          </p:nvGrpSpPr>
          <p:grpSpPr>
            <a:xfrm>
              <a:off x="1594183" y="1955129"/>
              <a:ext cx="1233238" cy="3238537"/>
              <a:chOff x="1251284" y="1780674"/>
              <a:chExt cx="553453" cy="1453392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5E12FE-D7FD-4DD0-AA7D-124159A552D5}"/>
                  </a:ext>
                </a:extLst>
              </p:cNvPr>
              <p:cNvSpPr/>
              <p:nvPr/>
            </p:nvSpPr>
            <p:spPr>
              <a:xfrm>
                <a:off x="1479884" y="2488108"/>
                <a:ext cx="96253" cy="745958"/>
              </a:xfrm>
              <a:prstGeom prst="rect">
                <a:avLst/>
              </a:prstGeom>
              <a:solidFill>
                <a:srgbClr val="99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" name="Isosceles Triangle 10">
                <a:extLst>
                  <a:ext uri="{FF2B5EF4-FFF2-40B4-BE49-F238E27FC236}">
                    <a16:creationId xmlns:a16="http://schemas.microsoft.com/office/drawing/2014/main" id="{B62A20A7-0E04-4A10-B01B-0A2427EE5FD5}"/>
                  </a:ext>
                </a:extLst>
              </p:cNvPr>
              <p:cNvSpPr/>
              <p:nvPr/>
            </p:nvSpPr>
            <p:spPr>
              <a:xfrm>
                <a:off x="1251284" y="1780674"/>
                <a:ext cx="553453" cy="926431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9" name="Picture 2" descr="Image result for microbit">
              <a:extLst>
                <a:ext uri="{FF2B5EF4-FFF2-40B4-BE49-F238E27FC236}">
                  <a16:creationId xmlns:a16="http://schemas.microsoft.com/office/drawing/2014/main" id="{033360AE-0482-4A16-9318-F42CD50648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9443" y="3224681"/>
              <a:ext cx="702717" cy="5790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59850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Image result for tree closeup">
            <a:extLst>
              <a:ext uri="{FF2B5EF4-FFF2-40B4-BE49-F238E27FC236}">
                <a16:creationId xmlns:a16="http://schemas.microsoft.com/office/drawing/2014/main" id="{D732C47E-0914-4E65-89C2-9A397EC0CA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08"/>
          <a:stretch/>
        </p:blipFill>
        <p:spPr bwMode="auto">
          <a:xfrm>
            <a:off x="-6" y="0"/>
            <a:ext cx="2516415" cy="682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microbit">
            <a:extLst>
              <a:ext uri="{FF2B5EF4-FFF2-40B4-BE49-F238E27FC236}">
                <a16:creationId xmlns:a16="http://schemas.microsoft.com/office/drawing/2014/main" id="{3D95DA3A-3F89-4BBB-886C-6D040ADC1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74" y="2254079"/>
            <a:ext cx="2613909" cy="215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microbit">
            <a:extLst>
              <a:ext uri="{FF2B5EF4-FFF2-40B4-BE49-F238E27FC236}">
                <a16:creationId xmlns:a16="http://schemas.microsoft.com/office/drawing/2014/main" id="{F8F7CF19-E0F0-4DFA-8325-C0A5A90BF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73" y="2276798"/>
            <a:ext cx="2613909" cy="215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5B498CE-B5BD-4170-8F38-3F5F641FF832}"/>
              </a:ext>
            </a:extLst>
          </p:cNvPr>
          <p:cNvSpPr/>
          <p:nvPr/>
        </p:nvSpPr>
        <p:spPr>
          <a:xfrm>
            <a:off x="1503945" y="1323478"/>
            <a:ext cx="1782961" cy="805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6515B0-A531-4DF3-AAA1-9B9BBC8C6CE1}"/>
              </a:ext>
            </a:extLst>
          </p:cNvPr>
          <p:cNvSpPr/>
          <p:nvPr/>
        </p:nvSpPr>
        <p:spPr>
          <a:xfrm>
            <a:off x="7412367" y="1323478"/>
            <a:ext cx="1782961" cy="805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GATEWAY</a:t>
            </a:r>
          </a:p>
          <a:p>
            <a:pPr algn="ctr"/>
            <a:r>
              <a:rPr lang="en-GB" dirty="0"/>
              <a:t>(to the Internet)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E4D106-284A-4D27-87D8-C56C4D9C12BD}"/>
              </a:ext>
            </a:extLst>
          </p:cNvPr>
          <p:cNvCxnSpPr>
            <a:cxnSpLocks/>
          </p:cNvCxnSpPr>
          <p:nvPr/>
        </p:nvCxnSpPr>
        <p:spPr>
          <a:xfrm>
            <a:off x="3765888" y="3257874"/>
            <a:ext cx="2414985" cy="1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38A9A7E-C16F-44A7-943F-620E7B661724}"/>
              </a:ext>
            </a:extLst>
          </p:cNvPr>
          <p:cNvSpPr txBox="1"/>
          <p:nvPr/>
        </p:nvSpPr>
        <p:spPr>
          <a:xfrm>
            <a:off x="4523866" y="3429005"/>
            <a:ext cx="1452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Radio blocks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506B63-9128-417A-9DD8-5B6A86149AB3}"/>
              </a:ext>
            </a:extLst>
          </p:cNvPr>
          <p:cNvSpPr/>
          <p:nvPr/>
        </p:nvSpPr>
        <p:spPr>
          <a:xfrm>
            <a:off x="1594552" y="4412905"/>
            <a:ext cx="1782961" cy="805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Is attached to the tree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E4EAA2-E747-433B-9D5D-5E73EF0F4EB3}"/>
              </a:ext>
            </a:extLst>
          </p:cNvPr>
          <p:cNvSpPr/>
          <p:nvPr/>
        </p:nvSpPr>
        <p:spPr>
          <a:xfrm>
            <a:off x="7454958" y="4458343"/>
            <a:ext cx="1782961" cy="805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With the authorities</a:t>
            </a:r>
          </a:p>
        </p:txBody>
      </p:sp>
    </p:spTree>
    <p:extLst>
      <p:ext uri="{BB962C8B-B14F-4D97-AF65-F5344CB8AC3E}">
        <p14:creationId xmlns:p14="http://schemas.microsoft.com/office/powerpoint/2010/main" val="4227414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B1BB274-463C-4F70-9F4E-C4E1660DA227}"/>
              </a:ext>
            </a:extLst>
          </p:cNvPr>
          <p:cNvGrpSpPr/>
          <p:nvPr/>
        </p:nvGrpSpPr>
        <p:grpSpPr>
          <a:xfrm>
            <a:off x="1251284" y="806112"/>
            <a:ext cx="553453" cy="1453392"/>
            <a:chOff x="1251284" y="1780674"/>
            <a:chExt cx="553453" cy="145339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110B601-0486-4967-9816-43BA4DCE177F}"/>
                </a:ext>
              </a:extLst>
            </p:cNvPr>
            <p:cNvSpPr/>
            <p:nvPr/>
          </p:nvSpPr>
          <p:spPr>
            <a:xfrm>
              <a:off x="1479884" y="2488108"/>
              <a:ext cx="96253" cy="745958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405E0D90-90E1-46B9-95FD-5F789EE113C7}"/>
                </a:ext>
              </a:extLst>
            </p:cNvPr>
            <p:cNvSpPr/>
            <p:nvPr/>
          </p:nvSpPr>
          <p:spPr>
            <a:xfrm>
              <a:off x="1251284" y="1780674"/>
              <a:ext cx="553453" cy="926431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B8D13DE-C41D-425D-A1E8-C77BB85CF1C2}"/>
              </a:ext>
            </a:extLst>
          </p:cNvPr>
          <p:cNvGrpSpPr/>
          <p:nvPr/>
        </p:nvGrpSpPr>
        <p:grpSpPr>
          <a:xfrm>
            <a:off x="1804737" y="1022680"/>
            <a:ext cx="553453" cy="1453392"/>
            <a:chOff x="1251284" y="1780674"/>
            <a:chExt cx="553453" cy="145339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4F7BF5-1671-4D2A-9230-1DB3AD38922B}"/>
                </a:ext>
              </a:extLst>
            </p:cNvPr>
            <p:cNvSpPr/>
            <p:nvPr/>
          </p:nvSpPr>
          <p:spPr>
            <a:xfrm>
              <a:off x="1479884" y="2488108"/>
              <a:ext cx="96253" cy="745958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AFB03A8F-47E7-4D05-BDDA-7112DC5626F9}"/>
                </a:ext>
              </a:extLst>
            </p:cNvPr>
            <p:cNvSpPr/>
            <p:nvPr/>
          </p:nvSpPr>
          <p:spPr>
            <a:xfrm>
              <a:off x="1251284" y="1780674"/>
              <a:ext cx="553453" cy="926431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BB98CC-8E33-45A8-9659-7C262B602568}"/>
              </a:ext>
            </a:extLst>
          </p:cNvPr>
          <p:cNvGrpSpPr/>
          <p:nvPr/>
        </p:nvGrpSpPr>
        <p:grpSpPr>
          <a:xfrm>
            <a:off x="1528010" y="1339088"/>
            <a:ext cx="553453" cy="1453392"/>
            <a:chOff x="1251284" y="1780674"/>
            <a:chExt cx="553453" cy="145339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1783362-B48A-40EB-8B29-E8513F03B1A7}"/>
                </a:ext>
              </a:extLst>
            </p:cNvPr>
            <p:cNvSpPr/>
            <p:nvPr/>
          </p:nvSpPr>
          <p:spPr>
            <a:xfrm>
              <a:off x="1479884" y="2488108"/>
              <a:ext cx="96253" cy="745958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FC9E798-C891-4C26-B23F-56E43B9F3AAC}"/>
                </a:ext>
              </a:extLst>
            </p:cNvPr>
            <p:cNvSpPr/>
            <p:nvPr/>
          </p:nvSpPr>
          <p:spPr>
            <a:xfrm>
              <a:off x="1251284" y="1780674"/>
              <a:ext cx="553453" cy="926431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6319E25-8D37-4C2B-8485-73D4ED406CE5}"/>
              </a:ext>
            </a:extLst>
          </p:cNvPr>
          <p:cNvGrpSpPr/>
          <p:nvPr/>
        </p:nvGrpSpPr>
        <p:grpSpPr>
          <a:xfrm>
            <a:off x="2081463" y="1555656"/>
            <a:ext cx="553453" cy="1453392"/>
            <a:chOff x="1251284" y="1780674"/>
            <a:chExt cx="553453" cy="145339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4F5BAD0-1EAC-4C97-89AA-924BC51CE277}"/>
                </a:ext>
              </a:extLst>
            </p:cNvPr>
            <p:cNvSpPr/>
            <p:nvPr/>
          </p:nvSpPr>
          <p:spPr>
            <a:xfrm>
              <a:off x="1479884" y="2488108"/>
              <a:ext cx="96253" cy="745958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5F72578C-9DB4-4356-ACCE-26CA7F893807}"/>
                </a:ext>
              </a:extLst>
            </p:cNvPr>
            <p:cNvSpPr/>
            <p:nvPr/>
          </p:nvSpPr>
          <p:spPr>
            <a:xfrm>
              <a:off x="1251284" y="1780674"/>
              <a:ext cx="553453" cy="926431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3C5B6D-7463-4F7E-AD42-8B070BD294EA}"/>
              </a:ext>
            </a:extLst>
          </p:cNvPr>
          <p:cNvGrpSpPr/>
          <p:nvPr/>
        </p:nvGrpSpPr>
        <p:grpSpPr>
          <a:xfrm>
            <a:off x="487278" y="1289806"/>
            <a:ext cx="553453" cy="1453392"/>
            <a:chOff x="1251284" y="1780674"/>
            <a:chExt cx="553453" cy="145339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1F913C2-13B9-4AB2-ADD8-C6688FE67F24}"/>
                </a:ext>
              </a:extLst>
            </p:cNvPr>
            <p:cNvSpPr/>
            <p:nvPr/>
          </p:nvSpPr>
          <p:spPr>
            <a:xfrm>
              <a:off x="1479884" y="2488108"/>
              <a:ext cx="96253" cy="745958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3E8E37C-0812-4BDD-AE5B-FD158F3AFF16}"/>
                </a:ext>
              </a:extLst>
            </p:cNvPr>
            <p:cNvSpPr/>
            <p:nvPr/>
          </p:nvSpPr>
          <p:spPr>
            <a:xfrm>
              <a:off x="1251284" y="1780674"/>
              <a:ext cx="553453" cy="926431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57E5432-FF11-45E9-88F9-E0D7F217E1D3}"/>
              </a:ext>
            </a:extLst>
          </p:cNvPr>
          <p:cNvGrpSpPr/>
          <p:nvPr/>
        </p:nvGrpSpPr>
        <p:grpSpPr>
          <a:xfrm>
            <a:off x="1040731" y="1506374"/>
            <a:ext cx="553453" cy="1453392"/>
            <a:chOff x="1251284" y="1780674"/>
            <a:chExt cx="553453" cy="145339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ED0E414-B281-44E0-9B2F-DD462648D82A}"/>
                </a:ext>
              </a:extLst>
            </p:cNvPr>
            <p:cNvSpPr/>
            <p:nvPr/>
          </p:nvSpPr>
          <p:spPr>
            <a:xfrm>
              <a:off x="1479884" y="2488108"/>
              <a:ext cx="96253" cy="745958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1DB57FD3-D503-4B4E-A1E5-C8F1EE470655}"/>
                </a:ext>
              </a:extLst>
            </p:cNvPr>
            <p:cNvSpPr/>
            <p:nvPr/>
          </p:nvSpPr>
          <p:spPr>
            <a:xfrm>
              <a:off x="1251284" y="1780674"/>
              <a:ext cx="553453" cy="926431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1988D03-9A9E-428E-94A1-09B7DC894935}"/>
              </a:ext>
            </a:extLst>
          </p:cNvPr>
          <p:cNvGrpSpPr/>
          <p:nvPr/>
        </p:nvGrpSpPr>
        <p:grpSpPr>
          <a:xfrm>
            <a:off x="764004" y="1822782"/>
            <a:ext cx="553453" cy="1453392"/>
            <a:chOff x="1251284" y="1780674"/>
            <a:chExt cx="553453" cy="145339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5C7A049-28EF-4C1A-BD73-62D605435A0B}"/>
                </a:ext>
              </a:extLst>
            </p:cNvPr>
            <p:cNvSpPr/>
            <p:nvPr/>
          </p:nvSpPr>
          <p:spPr>
            <a:xfrm>
              <a:off x="1479884" y="2488108"/>
              <a:ext cx="96253" cy="745958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C1244052-02AC-4E11-A034-790A8EE0823B}"/>
                </a:ext>
              </a:extLst>
            </p:cNvPr>
            <p:cNvSpPr/>
            <p:nvPr/>
          </p:nvSpPr>
          <p:spPr>
            <a:xfrm>
              <a:off x="1251284" y="1780674"/>
              <a:ext cx="553453" cy="926431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CDDACC2-66A4-4A44-8BC1-EEFDCE1F9580}"/>
              </a:ext>
            </a:extLst>
          </p:cNvPr>
          <p:cNvGrpSpPr/>
          <p:nvPr/>
        </p:nvGrpSpPr>
        <p:grpSpPr>
          <a:xfrm>
            <a:off x="1317457" y="2039350"/>
            <a:ext cx="553453" cy="1453392"/>
            <a:chOff x="1251284" y="1780674"/>
            <a:chExt cx="553453" cy="145339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B092127-428C-42A2-83E3-3A345A351EC0}"/>
                </a:ext>
              </a:extLst>
            </p:cNvPr>
            <p:cNvSpPr/>
            <p:nvPr/>
          </p:nvSpPr>
          <p:spPr>
            <a:xfrm>
              <a:off x="1479884" y="2488108"/>
              <a:ext cx="96253" cy="745958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8651FD69-1948-4E43-B24B-9BC562CD8B75}"/>
                </a:ext>
              </a:extLst>
            </p:cNvPr>
            <p:cNvSpPr/>
            <p:nvPr/>
          </p:nvSpPr>
          <p:spPr>
            <a:xfrm>
              <a:off x="1251284" y="1780674"/>
              <a:ext cx="553453" cy="926431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FEBA241-9554-49E0-96E1-C2864574A0D5}"/>
              </a:ext>
            </a:extLst>
          </p:cNvPr>
          <p:cNvGrpSpPr/>
          <p:nvPr/>
        </p:nvGrpSpPr>
        <p:grpSpPr>
          <a:xfrm rot="5400000">
            <a:off x="2579559" y="2715376"/>
            <a:ext cx="553453" cy="1453392"/>
            <a:chOff x="1251284" y="1780674"/>
            <a:chExt cx="553453" cy="145339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55512F3-B9B0-49C8-AECD-F877E6B6AEFF}"/>
                </a:ext>
              </a:extLst>
            </p:cNvPr>
            <p:cNvSpPr/>
            <p:nvPr/>
          </p:nvSpPr>
          <p:spPr>
            <a:xfrm>
              <a:off x="1479884" y="2488108"/>
              <a:ext cx="96253" cy="745958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CB98906B-D057-423E-8B29-AF208858C8D5}"/>
                </a:ext>
              </a:extLst>
            </p:cNvPr>
            <p:cNvSpPr/>
            <p:nvPr/>
          </p:nvSpPr>
          <p:spPr>
            <a:xfrm>
              <a:off x="1251284" y="1780674"/>
              <a:ext cx="553453" cy="926431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B673CB23-69BA-46E7-8BDF-6CE80F601D9E}"/>
              </a:ext>
            </a:extLst>
          </p:cNvPr>
          <p:cNvSpPr/>
          <p:nvPr/>
        </p:nvSpPr>
        <p:spPr>
          <a:xfrm rot="3707095">
            <a:off x="3503334" y="4495772"/>
            <a:ext cx="2144049" cy="3850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5481428-5568-4F1D-BFA2-630E4AC73803}"/>
              </a:ext>
            </a:extLst>
          </p:cNvPr>
          <p:cNvSpPr/>
          <p:nvPr/>
        </p:nvSpPr>
        <p:spPr>
          <a:xfrm>
            <a:off x="2872559" y="2226883"/>
            <a:ext cx="1852863" cy="1852863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5" name="Picture 2" descr="Image result for microbit">
            <a:extLst>
              <a:ext uri="{FF2B5EF4-FFF2-40B4-BE49-F238E27FC236}">
                <a16:creationId xmlns:a16="http://schemas.microsoft.com/office/drawing/2014/main" id="{F116797F-EACB-4720-B1C8-0B3B7DF5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270" y="2608598"/>
            <a:ext cx="1214205" cy="100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71C4ABE-2280-484B-A979-58E7C01C2D11}"/>
              </a:ext>
            </a:extLst>
          </p:cNvPr>
          <p:cNvCxnSpPr>
            <a:cxnSpLocks/>
          </p:cNvCxnSpPr>
          <p:nvPr/>
        </p:nvCxnSpPr>
        <p:spPr>
          <a:xfrm flipV="1">
            <a:off x="4108512" y="1848923"/>
            <a:ext cx="1357555" cy="1054272"/>
          </a:xfrm>
          <a:prstGeom prst="line">
            <a:avLst/>
          </a:prstGeom>
          <a:ln w="762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942B2C1-BB98-43D8-93B0-E5050B3ED75B}"/>
              </a:ext>
            </a:extLst>
          </p:cNvPr>
          <p:cNvCxnSpPr/>
          <p:nvPr/>
        </p:nvCxnSpPr>
        <p:spPr>
          <a:xfrm>
            <a:off x="7253768" y="1226716"/>
            <a:ext cx="2275243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47989D3F-18DD-443C-95E2-FFF6CA9F0A2C}"/>
              </a:ext>
            </a:extLst>
          </p:cNvPr>
          <p:cNvSpPr/>
          <p:nvPr/>
        </p:nvSpPr>
        <p:spPr>
          <a:xfrm>
            <a:off x="2550469" y="4284282"/>
            <a:ext cx="1190467" cy="482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NODE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A114B76-DF86-4204-BE35-16105091EAA3}"/>
              </a:ext>
            </a:extLst>
          </p:cNvPr>
          <p:cNvSpPr/>
          <p:nvPr/>
        </p:nvSpPr>
        <p:spPr>
          <a:xfrm>
            <a:off x="5400431" y="2251496"/>
            <a:ext cx="1624263" cy="733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GATEWAY</a:t>
            </a:r>
          </a:p>
          <a:p>
            <a:pPr algn="ctr"/>
            <a:r>
              <a:rPr lang="en-GB" dirty="0"/>
              <a:t>(to the internet)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77B28AA-EAE5-47F1-8905-C0D9CC2BB578}"/>
              </a:ext>
            </a:extLst>
          </p:cNvPr>
          <p:cNvSpPr/>
          <p:nvPr/>
        </p:nvSpPr>
        <p:spPr>
          <a:xfrm>
            <a:off x="9953206" y="2225839"/>
            <a:ext cx="1624263" cy="733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Authorities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2B565E-BA9F-44DD-97EF-D81C2BB9F5CB}"/>
              </a:ext>
            </a:extLst>
          </p:cNvPr>
          <p:cNvSpPr txBox="1"/>
          <p:nvPr/>
        </p:nvSpPr>
        <p:spPr>
          <a:xfrm>
            <a:off x="3433439" y="1084477"/>
            <a:ext cx="1493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3/4/5G </a:t>
            </a:r>
          </a:p>
          <a:p>
            <a:r>
              <a:rPr lang="en-GB" b="1" dirty="0" err="1"/>
              <a:t>WiFi</a:t>
            </a:r>
            <a:endParaRPr lang="en-GB" b="1" dirty="0"/>
          </a:p>
          <a:p>
            <a:r>
              <a:rPr lang="en-GB" b="1" dirty="0" err="1"/>
              <a:t>LoRa</a:t>
            </a:r>
            <a:endParaRPr lang="en-GB" b="1" dirty="0"/>
          </a:p>
          <a:p>
            <a:r>
              <a:rPr lang="en-GB" b="1" dirty="0" err="1"/>
              <a:t>Sigfox</a:t>
            </a:r>
            <a:endParaRPr lang="en-GB" b="1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FAAE65E-573B-49EE-BAF4-DE523DAD8522}"/>
              </a:ext>
            </a:extLst>
          </p:cNvPr>
          <p:cNvSpPr/>
          <p:nvPr/>
        </p:nvSpPr>
        <p:spPr>
          <a:xfrm>
            <a:off x="372979" y="60157"/>
            <a:ext cx="6880789" cy="582328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B1068EC-E8B9-4486-BBE9-4A0B9A7E1B73}"/>
              </a:ext>
            </a:extLst>
          </p:cNvPr>
          <p:cNvSpPr txBox="1"/>
          <p:nvPr/>
        </p:nvSpPr>
        <p:spPr>
          <a:xfrm>
            <a:off x="4108512" y="1446428"/>
            <a:ext cx="1493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Long range</a:t>
            </a:r>
          </a:p>
        </p:txBody>
      </p:sp>
      <p:pic>
        <p:nvPicPr>
          <p:cNvPr id="44" name="Picture 2" descr="Image result for PC">
            <a:extLst>
              <a:ext uri="{FF2B5EF4-FFF2-40B4-BE49-F238E27FC236}">
                <a16:creationId xmlns:a16="http://schemas.microsoft.com/office/drawing/2014/main" id="{5461FBEE-F093-4106-AB78-DB1069610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6979" y="482417"/>
            <a:ext cx="2347244" cy="156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Image result for router">
            <a:extLst>
              <a:ext uri="{FF2B5EF4-FFF2-40B4-BE49-F238E27FC236}">
                <a16:creationId xmlns:a16="http://schemas.microsoft.com/office/drawing/2014/main" id="{8D90B266-0EA3-46F9-A0A5-DB7758918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84" y="102824"/>
            <a:ext cx="4039034" cy="219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4B1F655-9D31-40D5-AB8A-7F643FCAF459}"/>
              </a:ext>
            </a:extLst>
          </p:cNvPr>
          <p:cNvSpPr txBox="1"/>
          <p:nvPr/>
        </p:nvSpPr>
        <p:spPr>
          <a:xfrm>
            <a:off x="7784430" y="3312748"/>
            <a:ext cx="3899067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IRL: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Node transmits to gateway over a long range using 3G (mobile network) or </a:t>
            </a:r>
            <a:r>
              <a:rPr lang="en-GB" sz="2000" dirty="0" err="1"/>
              <a:t>LoRa</a:t>
            </a:r>
            <a:r>
              <a:rPr lang="en-GB" sz="2000" dirty="0"/>
              <a:t>/</a:t>
            </a:r>
            <a:r>
              <a:rPr lang="en-GB" sz="2000" dirty="0" err="1"/>
              <a:t>SigFox</a:t>
            </a:r>
            <a:endParaRPr lang="en-GB" sz="20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Gateway receives data and then transmits it to the internet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The authorities receive the data on a PC or mobile device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B309368-5EBB-46FD-A11D-C3D300EA893D}"/>
              </a:ext>
            </a:extLst>
          </p:cNvPr>
          <p:cNvGrpSpPr/>
          <p:nvPr/>
        </p:nvGrpSpPr>
        <p:grpSpPr>
          <a:xfrm>
            <a:off x="7741955" y="861518"/>
            <a:ext cx="1298867" cy="1114295"/>
            <a:chOff x="7765339" y="1812748"/>
            <a:chExt cx="1470109" cy="1261203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D70A6A3-F953-4045-A703-63616C09B954}"/>
                </a:ext>
              </a:extLst>
            </p:cNvPr>
            <p:cNvSpPr/>
            <p:nvPr/>
          </p:nvSpPr>
          <p:spPr>
            <a:xfrm>
              <a:off x="7765339" y="2225839"/>
              <a:ext cx="661507" cy="6615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205C29F-5BDC-4D1A-8DE0-E32E8CBDB0D6}"/>
                </a:ext>
              </a:extLst>
            </p:cNvPr>
            <p:cNvSpPr/>
            <p:nvPr/>
          </p:nvSpPr>
          <p:spPr>
            <a:xfrm>
              <a:off x="8034764" y="1812748"/>
              <a:ext cx="661507" cy="6615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96B01B6-3683-46E2-9525-87E3AF6F4354}"/>
                </a:ext>
              </a:extLst>
            </p:cNvPr>
            <p:cNvSpPr/>
            <p:nvPr/>
          </p:nvSpPr>
          <p:spPr>
            <a:xfrm>
              <a:off x="8138976" y="2412444"/>
              <a:ext cx="661507" cy="6615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503549C-176D-4D7F-9BEA-762B85792887}"/>
                </a:ext>
              </a:extLst>
            </p:cNvPr>
            <p:cNvSpPr/>
            <p:nvPr/>
          </p:nvSpPr>
          <p:spPr>
            <a:xfrm>
              <a:off x="8458223" y="1915581"/>
              <a:ext cx="661507" cy="6615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B30D7D6-EB03-418E-BCC1-845D2F62EF7D}"/>
                </a:ext>
              </a:extLst>
            </p:cNvPr>
            <p:cNvSpPr/>
            <p:nvPr/>
          </p:nvSpPr>
          <p:spPr>
            <a:xfrm>
              <a:off x="8573941" y="2285997"/>
              <a:ext cx="661507" cy="6615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476028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4;p21">
            <a:extLst>
              <a:ext uri="{FF2B5EF4-FFF2-40B4-BE49-F238E27FC236}">
                <a16:creationId xmlns:a16="http://schemas.microsoft.com/office/drawing/2014/main" id="{72827EAC-ABF0-4D93-AE65-ACB5154FB766}"/>
              </a:ext>
            </a:extLst>
          </p:cNvPr>
          <p:cNvSpPr/>
          <p:nvPr/>
        </p:nvSpPr>
        <p:spPr>
          <a:xfrm>
            <a:off x="952675" y="645825"/>
            <a:ext cx="10677300" cy="50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accent1"/>
                </a:solidFill>
              </a:rPr>
              <a:t>What </a:t>
            </a:r>
            <a:r>
              <a:rPr lang="en-GB" sz="3600" b="1" dirty="0">
                <a:solidFill>
                  <a:schemeClr val="accent1"/>
                </a:solidFill>
              </a:rPr>
              <a:t>are we going to sense?</a:t>
            </a:r>
            <a:endParaRPr sz="3600" b="1" dirty="0">
              <a:solidFill>
                <a:schemeClr val="accen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505555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505555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505555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B6CAA16-C3C1-43D4-8D16-060B63F049BE}"/>
              </a:ext>
            </a:extLst>
          </p:cNvPr>
          <p:cNvGrpSpPr/>
          <p:nvPr/>
        </p:nvGrpSpPr>
        <p:grpSpPr>
          <a:xfrm>
            <a:off x="1594183" y="1955129"/>
            <a:ext cx="1233238" cy="3238537"/>
            <a:chOff x="1251284" y="1780674"/>
            <a:chExt cx="553453" cy="145339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6E2E755-60B4-464B-8CA4-297B31135D4B}"/>
                </a:ext>
              </a:extLst>
            </p:cNvPr>
            <p:cNvSpPr/>
            <p:nvPr/>
          </p:nvSpPr>
          <p:spPr>
            <a:xfrm>
              <a:off x="1479884" y="2488108"/>
              <a:ext cx="96253" cy="745958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11EC1EDC-8E04-4197-8761-572DE87A99DD}"/>
                </a:ext>
              </a:extLst>
            </p:cNvPr>
            <p:cNvSpPr/>
            <p:nvPr/>
          </p:nvSpPr>
          <p:spPr>
            <a:xfrm>
              <a:off x="1251284" y="1780674"/>
              <a:ext cx="553453" cy="926431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60FBBAE-8193-41E7-BC36-5E2858C287E9}"/>
              </a:ext>
            </a:extLst>
          </p:cNvPr>
          <p:cNvGrpSpPr/>
          <p:nvPr/>
        </p:nvGrpSpPr>
        <p:grpSpPr>
          <a:xfrm rot="5400000">
            <a:off x="7801936" y="3574398"/>
            <a:ext cx="1233238" cy="3238537"/>
            <a:chOff x="1251284" y="1780674"/>
            <a:chExt cx="553453" cy="145339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C96B2D5-4065-4F42-9B62-D7A613CDE515}"/>
                </a:ext>
              </a:extLst>
            </p:cNvPr>
            <p:cNvSpPr/>
            <p:nvPr/>
          </p:nvSpPr>
          <p:spPr>
            <a:xfrm>
              <a:off x="1479884" y="2488108"/>
              <a:ext cx="96253" cy="745958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00A8E20A-A32F-4B43-A61F-B6DACBBA1515}"/>
                </a:ext>
              </a:extLst>
            </p:cNvPr>
            <p:cNvSpPr/>
            <p:nvPr/>
          </p:nvSpPr>
          <p:spPr>
            <a:xfrm>
              <a:off x="1251284" y="1780674"/>
              <a:ext cx="553453" cy="926431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1" name="Picture 2" descr="Image result for microbit">
            <a:extLst>
              <a:ext uri="{FF2B5EF4-FFF2-40B4-BE49-F238E27FC236}">
                <a16:creationId xmlns:a16="http://schemas.microsoft.com/office/drawing/2014/main" id="{71344061-C54D-47F5-9D51-D1DB65159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443" y="3224681"/>
            <a:ext cx="702717" cy="57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microbit">
            <a:extLst>
              <a:ext uri="{FF2B5EF4-FFF2-40B4-BE49-F238E27FC236}">
                <a16:creationId xmlns:a16="http://schemas.microsoft.com/office/drawing/2014/main" id="{07712FF4-8A41-48AB-A3BC-07353DD2B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102814" y="4904146"/>
            <a:ext cx="702717" cy="57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AF8CF4-720F-4748-A752-4E4ACE031505}"/>
              </a:ext>
            </a:extLst>
          </p:cNvPr>
          <p:cNvSpPr txBox="1"/>
          <p:nvPr/>
        </p:nvSpPr>
        <p:spPr>
          <a:xfrm>
            <a:off x="1671758" y="5374035"/>
            <a:ext cx="2791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Before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8E4BF7-E130-414D-A805-A02084304FF7}"/>
              </a:ext>
            </a:extLst>
          </p:cNvPr>
          <p:cNvSpPr txBox="1"/>
          <p:nvPr/>
        </p:nvSpPr>
        <p:spPr>
          <a:xfrm>
            <a:off x="7973493" y="3753906"/>
            <a:ext cx="2791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383327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22298456-6F1E-4073-A6D7-913301C63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413" y="358342"/>
            <a:ext cx="10133095" cy="558487"/>
          </a:xfrm>
        </p:spPr>
        <p:txBody>
          <a:bodyPr/>
          <a:lstStyle/>
          <a:p>
            <a:r>
              <a:rPr lang="en-GB" dirty="0"/>
              <a:t>Input, Process, Output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0DD6961-409A-440B-9475-26D3ECD37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911930"/>
              </p:ext>
            </p:extLst>
          </p:nvPr>
        </p:nvGraphicFramePr>
        <p:xfrm>
          <a:off x="369505" y="1716771"/>
          <a:ext cx="11449813" cy="11032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15897">
                  <a:extLst>
                    <a:ext uri="{9D8B030D-6E8A-4147-A177-3AD203B41FA5}">
                      <a16:colId xmlns:a16="http://schemas.microsoft.com/office/drawing/2014/main" val="442560055"/>
                    </a:ext>
                  </a:extLst>
                </a:gridCol>
                <a:gridCol w="3816958">
                  <a:extLst>
                    <a:ext uri="{9D8B030D-6E8A-4147-A177-3AD203B41FA5}">
                      <a16:colId xmlns:a16="http://schemas.microsoft.com/office/drawing/2014/main" val="596145026"/>
                    </a:ext>
                  </a:extLst>
                </a:gridCol>
                <a:gridCol w="3816958">
                  <a:extLst>
                    <a:ext uri="{9D8B030D-6E8A-4147-A177-3AD203B41FA5}">
                      <a16:colId xmlns:a16="http://schemas.microsoft.com/office/drawing/2014/main" val="65665425"/>
                    </a:ext>
                  </a:extLst>
                </a:gridCol>
              </a:tblGrid>
              <a:tr h="2593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Input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4604" marR="11460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Process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4604" marR="11460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Output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4604" marR="114604" marT="0" marB="0"/>
                </a:tc>
                <a:extLst>
                  <a:ext uri="{0D108BD9-81ED-4DB2-BD59-A6C34878D82A}">
                    <a16:rowId xmlns:a16="http://schemas.microsoft.com/office/drawing/2014/main" val="3906054611"/>
                  </a:ext>
                </a:extLst>
              </a:tr>
              <a:tr h="822731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Acceleration and tilt sensor data to sense if tree is falling over</a:t>
                      </a:r>
                    </a:p>
                  </a:txBody>
                  <a:tcPr marL="114604" marR="114604" marT="0" marB="0">
                    <a:solidFill>
                      <a:srgbClr val="CCDBE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If acceleration of angle of sensor exceeds a threshold then output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4604" marR="11460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Send message to authorities including location data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4604" marR="114604" marT="0" marB="0"/>
                </a:tc>
                <a:extLst>
                  <a:ext uri="{0D108BD9-81ED-4DB2-BD59-A6C34878D82A}">
                    <a16:rowId xmlns:a16="http://schemas.microsoft.com/office/drawing/2014/main" val="2858970780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03D2F7-AA3B-4604-B4CA-6016770EAC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739101"/>
              </p:ext>
            </p:extLst>
          </p:nvPr>
        </p:nvGraphicFramePr>
        <p:xfrm>
          <a:off x="361266" y="4229319"/>
          <a:ext cx="11449813" cy="10550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15897">
                  <a:extLst>
                    <a:ext uri="{9D8B030D-6E8A-4147-A177-3AD203B41FA5}">
                      <a16:colId xmlns:a16="http://schemas.microsoft.com/office/drawing/2014/main" val="442560055"/>
                    </a:ext>
                  </a:extLst>
                </a:gridCol>
                <a:gridCol w="3816958">
                  <a:extLst>
                    <a:ext uri="{9D8B030D-6E8A-4147-A177-3AD203B41FA5}">
                      <a16:colId xmlns:a16="http://schemas.microsoft.com/office/drawing/2014/main" val="596145026"/>
                    </a:ext>
                  </a:extLst>
                </a:gridCol>
                <a:gridCol w="3816958">
                  <a:extLst>
                    <a:ext uri="{9D8B030D-6E8A-4147-A177-3AD203B41FA5}">
                      <a16:colId xmlns:a16="http://schemas.microsoft.com/office/drawing/2014/main" val="65665425"/>
                    </a:ext>
                  </a:extLst>
                </a:gridCol>
              </a:tblGrid>
              <a:tr h="2353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Input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4604" marR="11460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Process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4604" marR="11460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Output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4604" marR="114604" marT="0" marB="0"/>
                </a:tc>
                <a:extLst>
                  <a:ext uri="{0D108BD9-81ED-4DB2-BD59-A6C34878D82A}">
                    <a16:rowId xmlns:a16="http://schemas.microsoft.com/office/drawing/2014/main" val="3906054611"/>
                  </a:ext>
                </a:extLst>
              </a:tr>
              <a:tr h="77459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Receive alert from node</a:t>
                      </a:r>
                    </a:p>
                  </a:txBody>
                  <a:tcPr marL="114604" marR="114604" marT="0" marB="0">
                    <a:solidFill>
                      <a:srgbClr val="CCDBE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Format the data</a:t>
                      </a:r>
                    </a:p>
                  </a:txBody>
                  <a:tcPr marL="114604" marR="11460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Message on screen showing alert and GPS co-ordinates</a:t>
                      </a:r>
                    </a:p>
                  </a:txBody>
                  <a:tcPr marL="114604" marR="114604" marT="0" marB="0"/>
                </a:tc>
                <a:extLst>
                  <a:ext uri="{0D108BD9-81ED-4DB2-BD59-A6C34878D82A}">
                    <a16:rowId xmlns:a16="http://schemas.microsoft.com/office/drawing/2014/main" val="2858970780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92797542-BEF6-4BEB-BED5-B2AFD55ACC32}"/>
              </a:ext>
            </a:extLst>
          </p:cNvPr>
          <p:cNvGrpSpPr/>
          <p:nvPr/>
        </p:nvGrpSpPr>
        <p:grpSpPr>
          <a:xfrm>
            <a:off x="2201779" y="3005619"/>
            <a:ext cx="7796463" cy="1058779"/>
            <a:chOff x="2201779" y="3549320"/>
            <a:chExt cx="7796463" cy="105877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40B7151-4FA6-470A-8D23-D45C704B8956}"/>
                </a:ext>
              </a:extLst>
            </p:cNvPr>
            <p:cNvCxnSpPr/>
            <p:nvPr/>
          </p:nvCxnSpPr>
          <p:spPr>
            <a:xfrm>
              <a:off x="9974177" y="3549320"/>
              <a:ext cx="0" cy="481263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D1AB820-550C-4DA6-A281-F5FACF5C6D12}"/>
                </a:ext>
              </a:extLst>
            </p:cNvPr>
            <p:cNvCxnSpPr/>
            <p:nvPr/>
          </p:nvCxnSpPr>
          <p:spPr>
            <a:xfrm flipH="1">
              <a:off x="2201779" y="4030583"/>
              <a:ext cx="7796463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0F03233-4AC8-4CC3-830D-DA6E39E1A6BB}"/>
                </a:ext>
              </a:extLst>
            </p:cNvPr>
            <p:cNvCxnSpPr/>
            <p:nvPr/>
          </p:nvCxnSpPr>
          <p:spPr>
            <a:xfrm>
              <a:off x="2225843" y="4030583"/>
              <a:ext cx="0" cy="57751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3086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3E3FA64D-881A-4432-AA09-16F353945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413" y="358342"/>
            <a:ext cx="10133095" cy="558487"/>
          </a:xfrm>
        </p:spPr>
        <p:txBody>
          <a:bodyPr/>
          <a:lstStyle/>
          <a:p>
            <a:r>
              <a:rPr lang="en-GB" dirty="0"/>
              <a:t>Group task: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955E6C-C04B-4647-8C20-7D24617CCCF7}"/>
              </a:ext>
            </a:extLst>
          </p:cNvPr>
          <p:cNvSpPr txBox="1"/>
          <p:nvPr/>
        </p:nvSpPr>
        <p:spPr>
          <a:xfrm>
            <a:off x="613611" y="1443789"/>
            <a:ext cx="6298818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800" dirty="0"/>
              <a:t>Get into pairs/groups</a:t>
            </a:r>
          </a:p>
          <a:p>
            <a:pPr marL="285750" indent="-285750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800" dirty="0"/>
              <a:t>Use the Tree Protector worksheet to help you design and create your product</a:t>
            </a:r>
          </a:p>
          <a:p>
            <a:pPr marL="285750" indent="-285750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800" dirty="0"/>
              <a:t>The product must meet the success criteria</a:t>
            </a:r>
          </a:p>
          <a:p>
            <a:pPr marL="285750" indent="-285750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800" dirty="0"/>
              <a:t>Make a model tree to test your 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0B0751-97A8-49E6-A0CE-9BB56EFAE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8856" y="514262"/>
            <a:ext cx="4533481" cy="46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0095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3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f2ad5090-61a8-4b8c-ab70-68f4ff4d1933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c0950e01-db07-4e41-9c32-b7a8e9fccc9b"/>
    <ds:schemaRef ds:uri="http://purl.org/dc/elements/1.1/"/>
    <ds:schemaRef ds:uri="http://schemas.microsoft.com/sharepoint/v3/field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4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5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337</Words>
  <Application>Microsoft Office PowerPoint</Application>
  <PresentationFormat>Widescreen</PresentationFormat>
  <Paragraphs>65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Lato</vt:lpstr>
      <vt:lpstr>Questrial</vt:lpstr>
      <vt:lpstr>Wingdings</vt:lpstr>
      <vt:lpstr>1_Arm_PPT_Public</vt:lpstr>
      <vt:lpstr>IoT Tree Protector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Input, Process, Output</vt:lpstr>
      <vt:lpstr>Group task: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</dc:title>
  <dc:subject/>
  <dc:creator/>
  <cp:keywords/>
  <dc:description/>
  <cp:lastModifiedBy/>
  <cp:revision>1</cp:revision>
  <dcterms:created xsi:type="dcterms:W3CDTF">2017-09-19T22:21:35Z</dcterms:created>
  <dcterms:modified xsi:type="dcterms:W3CDTF">2022-03-17T18:43:30Z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